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7" r:id="rId2"/>
    <p:sldId id="335" r:id="rId3"/>
    <p:sldId id="336" r:id="rId4"/>
    <p:sldId id="337" r:id="rId5"/>
    <p:sldId id="339" r:id="rId6"/>
    <p:sldId id="338" r:id="rId7"/>
    <p:sldId id="340" r:id="rId8"/>
    <p:sldId id="334" r:id="rId9"/>
    <p:sldId id="297" r:id="rId10"/>
    <p:sldId id="342" r:id="rId11"/>
    <p:sldId id="343" r:id="rId12"/>
    <p:sldId id="372" r:id="rId13"/>
    <p:sldId id="344" r:id="rId14"/>
    <p:sldId id="345" r:id="rId15"/>
    <p:sldId id="346" r:id="rId16"/>
    <p:sldId id="348" r:id="rId17"/>
    <p:sldId id="352" r:id="rId18"/>
    <p:sldId id="353" r:id="rId19"/>
    <p:sldId id="354" r:id="rId20"/>
    <p:sldId id="356" r:id="rId21"/>
    <p:sldId id="355" r:id="rId22"/>
    <p:sldId id="357" r:id="rId23"/>
    <p:sldId id="358" r:id="rId24"/>
    <p:sldId id="359" r:id="rId25"/>
    <p:sldId id="360" r:id="rId26"/>
    <p:sldId id="361" r:id="rId27"/>
    <p:sldId id="362" r:id="rId28"/>
    <p:sldId id="349" r:id="rId29"/>
    <p:sldId id="350" r:id="rId30"/>
    <p:sldId id="351" r:id="rId31"/>
    <p:sldId id="364" r:id="rId32"/>
    <p:sldId id="366" r:id="rId33"/>
    <p:sldId id="365" r:id="rId34"/>
    <p:sldId id="367" r:id="rId35"/>
    <p:sldId id="363" r:id="rId36"/>
    <p:sldId id="368" r:id="rId37"/>
    <p:sldId id="341" r:id="rId38"/>
    <p:sldId id="370" r:id="rId39"/>
    <p:sldId id="371" r:id="rId40"/>
    <p:sldId id="369" r:id="rId4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2652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81" autoAdjust="0"/>
    <p:restoredTop sz="95840" autoAdjust="0"/>
  </p:normalViewPr>
  <p:slideViewPr>
    <p:cSldViewPr>
      <p:cViewPr>
        <p:scale>
          <a:sx n="96" d="100"/>
          <a:sy n="96" d="100"/>
        </p:scale>
        <p:origin x="1176" y="5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80" y="-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wis, Gareth" userId="0ca0577c-2ada-4abb-9a17-e7a804bbaaa5" providerId="ADAL" clId="{8D276DEB-9ECF-474F-8641-C8D9886C5626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34C908B-E4CF-4B88-8994-49C91B4DAC10}" type="datetimeFigureOut">
              <a:rPr lang="en-US" smtClean="0"/>
              <a:pPr/>
              <a:t>11/2/19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CFF5FC9-B884-410C-B0A2-C7EE28A7A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427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ED34-E2A7-4A73-B53B-08CB721EE63F}" type="datetimeFigureOut">
              <a:rPr lang="en-US" smtClean="0"/>
              <a:pPr/>
              <a:t>11/2/19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194" y="4560571"/>
            <a:ext cx="5852814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427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D3C0C-B4B3-4CD4-8ABD-56A2DBF64D3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217443"/>
          </a:xfrm>
        </p:spPr>
        <p:txBody>
          <a:bodyPr/>
          <a:lstStyle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 err="1"/>
              <a:t>Dd</a:t>
            </a:r>
            <a:endParaRPr lang="en-US" dirty="0"/>
          </a:p>
          <a:p>
            <a:pPr lvl="6"/>
            <a:r>
              <a:rPr lang="en-US" dirty="0"/>
              <a:t>Ss</a:t>
            </a:r>
          </a:p>
          <a:p>
            <a:pPr lvl="7"/>
            <a:r>
              <a:rPr lang="en-US" dirty="0" err="1"/>
              <a:t>Sss</a:t>
            </a:r>
            <a:endParaRPr lang="en-US" dirty="0"/>
          </a:p>
          <a:p>
            <a:pPr lvl="8"/>
            <a:r>
              <a:rPr lang="en-US" dirty="0" err="1"/>
              <a:t>sss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130050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30052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11/2/19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11/2/19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11/2/19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2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80"/>
            <a:ext cx="8229600" cy="5217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9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0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ntrepreneur.com/article/225067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ersbriggs.org/my-mbti-personality-type/mbti-basics/extraversion-or-introversion.ht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2015/02/15/magazine/how-one-stupid-tweet-ruined-justine-saccos-life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2" name="Picture 6" descr="https://lh5.googleusercontent.com/Y1PJKzfCw_Vbm4aUYsdu7nB9OUrvPWyygukEEw1wtNy2K27lzX8JMaZtWut6Y9W9RZMRVJlWDWNoS187dkSVfanRPyNjt02bj5eaRz8tu4MCPa8ir7Xz5zkflA2R5DgKHmrBSB38OG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74" y="-27384"/>
            <a:ext cx="9155436" cy="2432103"/>
          </a:xfrm>
          <a:prstGeom prst="rect">
            <a:avLst/>
          </a:prstGeom>
          <a:noFill/>
        </p:spPr>
      </p:pic>
      <p:pic>
        <p:nvPicPr>
          <p:cNvPr id="116743" name="Picture 7" descr="https://lh6.googleusercontent.com/zdVc9a5gHTae7VrNZXI-q1ppY_MB-A5E0D9tYeaTzS_J8WpeXmeCckgzMl1HBcBx2QhpYTWpg0itQQr7s2_SSoZLOBtFCT-hS88g6d1VgzdKSwHnDr7cgVAls-Wfe6UOMMUQ6zJYN1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38" y="-3773488"/>
            <a:ext cx="552450" cy="476250"/>
          </a:xfrm>
          <a:prstGeom prst="rect">
            <a:avLst/>
          </a:prstGeom>
          <a:noFill/>
        </p:spPr>
      </p:pic>
      <p:pic>
        <p:nvPicPr>
          <p:cNvPr id="116744" name="Picture 8" descr="https://lh6.googleusercontent.com/01jnqT7hbUAXilROkmEGhMHPWGXGnb_E4d-CVxRs-gsBNijqtJxS7NgAhYugiMVWFdYQ_xEJJWOLYPKR1YByNNmaFeVTUjYIenIb_WZqVRmnO4D98yKmpSEpB0--9-K-xTHdCTwOxf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575" y="2492896"/>
            <a:ext cx="1301817" cy="330217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851920" y="6211669"/>
            <a:ext cx="5292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GAM340: Professional Practice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BA(Hons) Game Development</a:t>
            </a: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51520" y="4006805"/>
            <a:ext cx="871296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Calibri" pitchFamily="34" charset="0"/>
              </a:rPr>
              <a:t>Lecture 7</a:t>
            </a:r>
            <a:r>
              <a:rPr lang="en-US" sz="36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: </a:t>
            </a:r>
            <a:r>
              <a:rPr lang="en-GB" sz="36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Networking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sz="2800" dirty="0"/>
              <a:t>Networking, what do we even mean by networking?</a:t>
            </a:r>
          </a:p>
          <a:p>
            <a:pPr lvl="1"/>
            <a:r>
              <a:rPr lang="en-GB" dirty="0"/>
              <a:t>For the people from EGX, did you do any networking with these?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What were your experiences &amp; outcomes?</a:t>
            </a:r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0C33CB-697B-FD4A-A82E-0B1E2F2C5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060848"/>
            <a:ext cx="2353987" cy="35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2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sz="2800" dirty="0"/>
              <a:t>Networking, what do we even mean by networking?</a:t>
            </a:r>
          </a:p>
          <a:p>
            <a:pPr lvl="1"/>
            <a:r>
              <a:rPr lang="en-GB" dirty="0"/>
              <a:t>Traditionally:</a:t>
            </a:r>
          </a:p>
          <a:p>
            <a:pPr lvl="2"/>
            <a:r>
              <a:rPr lang="en-GB" dirty="0"/>
              <a:t>Having a huge database of names</a:t>
            </a:r>
          </a:p>
          <a:p>
            <a:pPr lvl="2"/>
            <a:r>
              <a:rPr lang="en-GB" dirty="0"/>
              <a:t>Getting in front of people to prospect for business</a:t>
            </a:r>
          </a:p>
          <a:p>
            <a:pPr lvl="2"/>
            <a:r>
              <a:rPr lang="en-GB" dirty="0"/>
              <a:t>Schmoozing and boozing</a:t>
            </a:r>
          </a:p>
          <a:p>
            <a:pPr lvl="2"/>
            <a:endParaRPr lang="en-GB" dirty="0"/>
          </a:p>
          <a:p>
            <a:pPr lvl="2"/>
            <a:r>
              <a:rPr lang="en-GB" sz="1800" i="1" dirty="0"/>
              <a:t>"The process of developing and using your contacts to increase your business, enhance your knowledge, expand your sphere of influence or serve your community.” – Ivan Misner</a:t>
            </a:r>
          </a:p>
          <a:p>
            <a:pPr lvl="3"/>
            <a:endParaRPr lang="en-GB" sz="1400" dirty="0">
              <a:hlinkClick r:id="rId2"/>
            </a:endParaRPr>
          </a:p>
          <a:p>
            <a:pPr lvl="2"/>
            <a:r>
              <a:rPr lang="en-GB" sz="1800" dirty="0">
                <a:hlinkClick r:id="rId2"/>
              </a:rPr>
              <a:t>https://www.entrepreneur.com/article/225067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121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sz="2800" dirty="0"/>
              <a:t>Networking, what do we even mean by networking?</a:t>
            </a:r>
          </a:p>
          <a:p>
            <a:pPr lvl="1"/>
            <a:r>
              <a:rPr lang="en-GB" dirty="0"/>
              <a:t>Traditionally:</a:t>
            </a:r>
          </a:p>
          <a:p>
            <a:pPr lvl="2"/>
            <a:r>
              <a:rPr lang="en-GB" dirty="0"/>
              <a:t>Having a huge database of names</a:t>
            </a:r>
          </a:p>
          <a:p>
            <a:pPr lvl="2"/>
            <a:r>
              <a:rPr lang="en-GB" dirty="0"/>
              <a:t>Getting in front of people to prospect for business</a:t>
            </a:r>
          </a:p>
          <a:p>
            <a:pPr lvl="2"/>
            <a:r>
              <a:rPr lang="en-GB" dirty="0"/>
              <a:t>Schmoozing and boozing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Traditional ‘paper-based’ networking was geared around business cards</a:t>
            </a:r>
          </a:p>
          <a:p>
            <a:pPr lvl="2"/>
            <a:r>
              <a:rPr lang="en-GB" dirty="0"/>
              <a:t>Attend meetings specifically to exchange them</a:t>
            </a:r>
          </a:p>
          <a:p>
            <a:pPr lvl="2"/>
            <a:r>
              <a:rPr lang="en-GB" dirty="0"/>
              <a:t>Then using them to sell / pitch / schmooze to &amp; with</a:t>
            </a:r>
          </a:p>
        </p:txBody>
      </p:sp>
    </p:spTree>
    <p:extLst>
      <p:ext uri="{BB962C8B-B14F-4D97-AF65-F5344CB8AC3E}">
        <p14:creationId xmlns:p14="http://schemas.microsoft.com/office/powerpoint/2010/main" val="3812135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sz="2800" dirty="0"/>
              <a:t>Networking, what do we even mean by networking?</a:t>
            </a:r>
          </a:p>
          <a:p>
            <a:pPr lvl="1"/>
            <a:r>
              <a:rPr lang="en-GB" dirty="0"/>
              <a:t>Traditional ‘paper-based’ networking was geared around business cards</a:t>
            </a:r>
          </a:p>
          <a:p>
            <a:pPr lvl="1"/>
            <a:r>
              <a:rPr lang="en-GB" dirty="0"/>
              <a:t>And geared around sales</a:t>
            </a:r>
          </a:p>
        </p:txBody>
      </p:sp>
      <p:pic>
        <p:nvPicPr>
          <p:cNvPr id="4" name="Picture 2" descr="https://lh4.googleusercontent.com/UyJw_PoCykioJpwGh1Br8ZqR9UGWwKiR4sa2_bABtRVhoNLukji8ge6v96R0iWB_Aq6nI1IzmJC0M3gPlDcyrFyCqmymLe3w8LFeyHxBSN68fIKbh-ioFz950VRoDYWpwEDyR5VZ">
            <a:extLst>
              <a:ext uri="{FF2B5EF4-FFF2-40B4-BE49-F238E27FC236}">
                <a16:creationId xmlns:a16="http://schemas.microsoft.com/office/drawing/2014/main" id="{15926BA5-C5A2-4249-A5DF-24928F6B3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4974" y="2780928"/>
            <a:ext cx="5734050" cy="3228975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160261-E1CA-1C4F-9ED8-E317002C9876}"/>
              </a:ext>
            </a:extLst>
          </p:cNvPr>
          <p:cNvSpPr/>
          <p:nvPr/>
        </p:nvSpPr>
        <p:spPr>
          <a:xfrm>
            <a:off x="3216308" y="6175282"/>
            <a:ext cx="2711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 ‘Glengarry Glen Ross’</a:t>
            </a:r>
          </a:p>
        </p:txBody>
      </p:sp>
    </p:spTree>
    <p:extLst>
      <p:ext uri="{BB962C8B-B14F-4D97-AF65-F5344CB8AC3E}">
        <p14:creationId xmlns:p14="http://schemas.microsoft.com/office/powerpoint/2010/main" val="1469955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sz="2800" dirty="0"/>
              <a:t>Networking, what do we even mean by networking?</a:t>
            </a:r>
          </a:p>
          <a:p>
            <a:pPr lvl="1"/>
            <a:r>
              <a:rPr lang="en-GB" dirty="0"/>
              <a:t>Traditional ‘paper-based’ networking was geared around business cards</a:t>
            </a:r>
          </a:p>
          <a:p>
            <a:pPr lvl="1"/>
            <a:r>
              <a:rPr lang="en-GB" dirty="0"/>
              <a:t>And geared around sales</a:t>
            </a:r>
          </a:p>
        </p:txBody>
      </p:sp>
      <p:pic>
        <p:nvPicPr>
          <p:cNvPr id="5" name="Picture 3" descr="https://lh5.googleusercontent.com/6ySGXjyYEeMm949RXRQQyv8vO2ZNndzKB-M4gRx-feFmmWH-nJIXpCubUwbM9MonQdzBsouUazdrafoRKPhmOsvGyDHE_GtyuCGMVss3Gti_vtGrefydIqBSEXXUOm-rGNMCdnsT">
            <a:extLst>
              <a:ext uri="{FF2B5EF4-FFF2-40B4-BE49-F238E27FC236}">
                <a16:creationId xmlns:a16="http://schemas.microsoft.com/office/drawing/2014/main" id="{85A84E3E-F932-0447-96C2-B082D43CA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2708920"/>
            <a:ext cx="3941510" cy="2952328"/>
          </a:xfrm>
          <a:prstGeom prst="rect">
            <a:avLst/>
          </a:prstGeom>
          <a:noFill/>
        </p:spPr>
      </p:pic>
      <p:pic>
        <p:nvPicPr>
          <p:cNvPr id="6" name="Picture 2" descr="https://lh5.googleusercontent.com/1kIXHkL7RjHAQ7FT5hYPpZMzH0QMv6gcMzl0Exp1tJ2zJlRBoQKgQV4b6RYN-6b_TwNUC2cAMTnIsdY_m3WkWZvD0DeCh2d83_vStcjXiANlhaiZUmi8_-W0YwkHQQ89gFxn-aE7">
            <a:extLst>
              <a:ext uri="{FF2B5EF4-FFF2-40B4-BE49-F238E27FC236}">
                <a16:creationId xmlns:a16="http://schemas.microsoft.com/office/drawing/2014/main" id="{727E3942-8F95-8545-A76F-4B897435D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708920"/>
            <a:ext cx="4139048" cy="295232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926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sz="2800" dirty="0"/>
              <a:t>Networking, what do we even mean by networking?</a:t>
            </a:r>
          </a:p>
          <a:p>
            <a:pPr lvl="1"/>
            <a:r>
              <a:rPr lang="en-GB" dirty="0"/>
              <a:t>Traditional ‘paper-based’ networking was geared around business cards</a:t>
            </a:r>
          </a:p>
          <a:p>
            <a:pPr lvl="1"/>
            <a:r>
              <a:rPr lang="en-GB" dirty="0"/>
              <a:t>And geared around sales</a:t>
            </a:r>
          </a:p>
          <a:p>
            <a:pPr lvl="2"/>
            <a:r>
              <a:rPr lang="en-GB" dirty="0"/>
              <a:t>Collect business cards</a:t>
            </a:r>
          </a:p>
          <a:p>
            <a:pPr lvl="2"/>
            <a:r>
              <a:rPr lang="en-GB" dirty="0"/>
              <a:t>Perform sales funnel (AIDA &amp; ABC)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1"/>
            <a:r>
              <a:rPr lang="en-GB" dirty="0"/>
              <a:t>This is why shows will have a lot of raffles / lotteries based on business cards</a:t>
            </a:r>
          </a:p>
          <a:p>
            <a:pPr lvl="2"/>
            <a:r>
              <a:rPr lang="en-GB" dirty="0"/>
              <a:t>Collect names &amp; details</a:t>
            </a:r>
          </a:p>
          <a:p>
            <a:pPr lvl="2"/>
            <a:r>
              <a:rPr lang="en-GB" dirty="0"/>
              <a:t>Sell names, products &amp; services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351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sz="2800" dirty="0"/>
              <a:t>Networking, what do we even mean by networking?</a:t>
            </a:r>
          </a:p>
          <a:p>
            <a:pPr lvl="1"/>
            <a:r>
              <a:rPr lang="en-GB" dirty="0"/>
              <a:t>Traditional ‘paper-based’ networking was geared around business cards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9CA39-4685-0B48-83F2-8BBDE5146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6518498" cy="369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1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sz="2800" dirty="0"/>
              <a:t>Networking, what do we even mean by networking?</a:t>
            </a:r>
          </a:p>
          <a:p>
            <a:pPr lvl="1"/>
            <a:r>
              <a:rPr lang="en-GB" dirty="0"/>
              <a:t>Traditional ‘paper-based’ networking was geared around business cards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35024-0FEA-DA4E-90A1-95FC5FF59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161" y="2060848"/>
            <a:ext cx="4621677" cy="46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53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How can you make traditional networking work for you?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874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sz="2800" dirty="0"/>
              <a:t>How can you make traditional networking work for you?</a:t>
            </a:r>
          </a:p>
          <a:p>
            <a:endParaRPr lang="en-GB" sz="2800" dirty="0"/>
          </a:p>
          <a:p>
            <a:pPr lvl="1"/>
            <a:r>
              <a:rPr lang="en-GB" dirty="0"/>
              <a:t>Traditional networkers have clear goals</a:t>
            </a:r>
          </a:p>
          <a:p>
            <a:pPr lvl="2"/>
            <a:r>
              <a:rPr lang="en-GB" dirty="0"/>
              <a:t>Meet all the people in the room</a:t>
            </a:r>
          </a:p>
          <a:p>
            <a:pPr lvl="2"/>
            <a:r>
              <a:rPr lang="en-GB" dirty="0"/>
              <a:t>Get cards from all the ‘prospects’</a:t>
            </a:r>
          </a:p>
          <a:p>
            <a:pPr lvl="2"/>
            <a:r>
              <a:rPr lang="en-GB" dirty="0"/>
              <a:t>Organise X follow-on meet ups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This is great if you are a massive extravert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019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SSLG preamble</a:t>
            </a:r>
          </a:p>
          <a:p>
            <a:pPr lvl="1"/>
            <a:r>
              <a:rPr lang="en-GB" i="1" dirty="0"/>
              <a:t>‘You said, we did’</a:t>
            </a:r>
          </a:p>
          <a:p>
            <a:pPr lvl="2"/>
            <a:r>
              <a:rPr lang="en-GB" dirty="0"/>
              <a:t>Lectures are too long</a:t>
            </a:r>
          </a:p>
          <a:p>
            <a:pPr lvl="2"/>
            <a:r>
              <a:rPr lang="en-GB" dirty="0"/>
              <a:t>Lectures are boring</a:t>
            </a:r>
          </a:p>
          <a:p>
            <a:pPr lvl="2"/>
            <a:r>
              <a:rPr lang="en-GB" dirty="0"/>
              <a:t>Lectures are confusing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9567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sz="2800" dirty="0"/>
              <a:t>How can you make traditional networking work for you?</a:t>
            </a:r>
          </a:p>
          <a:p>
            <a:endParaRPr lang="en-GB" sz="2800" dirty="0"/>
          </a:p>
          <a:p>
            <a:pPr lvl="1"/>
            <a:r>
              <a:rPr lang="en-GB" dirty="0"/>
              <a:t>What do you want to achieve from your traditional networking activities?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3568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sz="2800" dirty="0"/>
              <a:t>How can you make traditional networking work for you?</a:t>
            </a:r>
          </a:p>
          <a:p>
            <a:endParaRPr lang="en-GB" sz="2800" dirty="0"/>
          </a:p>
          <a:p>
            <a:pPr lvl="1"/>
            <a:r>
              <a:rPr lang="en-GB" dirty="0"/>
              <a:t>What do you want to achieve from your traditional networking activities?</a:t>
            </a:r>
          </a:p>
          <a:p>
            <a:pPr lvl="2"/>
            <a:r>
              <a:rPr lang="en-GB" dirty="0"/>
              <a:t>What if I hate the idea of spending a lot of time in a room of strangers?</a:t>
            </a:r>
          </a:p>
          <a:p>
            <a:pPr lvl="3"/>
            <a:r>
              <a:rPr lang="en-GB" dirty="0"/>
              <a:t>From MBTI</a:t>
            </a:r>
          </a:p>
          <a:p>
            <a:pPr lvl="4"/>
            <a:r>
              <a:rPr lang="en-GB" dirty="0"/>
              <a:t>E (extravert) means you get ‘energy’ from events / people</a:t>
            </a:r>
          </a:p>
          <a:p>
            <a:pPr lvl="4"/>
            <a:r>
              <a:rPr lang="en-GB" dirty="0"/>
              <a:t>I (introvert) events / people are likely to drain you</a:t>
            </a:r>
          </a:p>
          <a:p>
            <a:pPr lvl="4"/>
            <a:endParaRPr lang="en-GB" dirty="0"/>
          </a:p>
          <a:p>
            <a:pPr lvl="3"/>
            <a:r>
              <a:rPr lang="en-GB" sz="1400" dirty="0">
                <a:hlinkClick r:id="rId2"/>
              </a:rPr>
              <a:t>https://www.myersbriggs.org/my-mbti-personality-type/mbti-basics/extraversion-or-introversion.htm</a:t>
            </a:r>
            <a:endParaRPr lang="en-GB" sz="1400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6437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sz="2800" dirty="0"/>
              <a:t>How can you make traditional networking work for you?</a:t>
            </a:r>
          </a:p>
          <a:p>
            <a:endParaRPr lang="en-GB" sz="2800" dirty="0"/>
          </a:p>
          <a:p>
            <a:pPr lvl="1"/>
            <a:r>
              <a:rPr lang="en-GB" dirty="0"/>
              <a:t>What do you want to achieve from your traditional networking activities?</a:t>
            </a:r>
          </a:p>
          <a:p>
            <a:pPr lvl="2"/>
            <a:r>
              <a:rPr lang="en-GB" dirty="0"/>
              <a:t>If you are an introvert, look to limit the amount of work you do</a:t>
            </a:r>
          </a:p>
          <a:p>
            <a:pPr lvl="3"/>
            <a:r>
              <a:rPr lang="en-GB" dirty="0"/>
              <a:t>Other forms of networking may help you better, we will look at those later.</a:t>
            </a:r>
          </a:p>
          <a:p>
            <a:pPr lvl="3"/>
            <a:endParaRPr lang="en-GB" sz="1000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9429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sz="2800" dirty="0"/>
              <a:t>How can you make traditional networking work for you?</a:t>
            </a:r>
          </a:p>
          <a:p>
            <a:endParaRPr lang="en-GB" sz="2800" dirty="0"/>
          </a:p>
          <a:p>
            <a:pPr lvl="1"/>
            <a:r>
              <a:rPr lang="en-GB" dirty="0"/>
              <a:t>What do you want to achieve from your traditional networking activities?</a:t>
            </a:r>
          </a:p>
          <a:p>
            <a:pPr lvl="2"/>
            <a:r>
              <a:rPr lang="en-GB" dirty="0"/>
              <a:t>Work out what your goals are and then work out how to achieve them</a:t>
            </a:r>
          </a:p>
          <a:p>
            <a:pPr lvl="3"/>
            <a:endParaRPr lang="en-GB" sz="1000" dirty="0"/>
          </a:p>
          <a:p>
            <a:pPr marL="457200" lvl="1" indent="0">
              <a:buNone/>
            </a:pPr>
            <a:endParaRPr lang="en-GB" dirty="0"/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id="{314C994F-494F-BE4E-8BE9-56F60DC26B4E}"/>
              </a:ext>
            </a:extLst>
          </p:cNvPr>
          <p:cNvGrpSpPr/>
          <p:nvPr/>
        </p:nvGrpSpPr>
        <p:grpSpPr>
          <a:xfrm>
            <a:off x="611560" y="4170784"/>
            <a:ext cx="7992888" cy="914400"/>
            <a:chOff x="467544" y="4818856"/>
            <a:chExt cx="7992888" cy="914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DF26D8-97F5-FC4C-9FC0-CB3B3FD63EB8}"/>
                </a:ext>
              </a:extLst>
            </p:cNvPr>
            <p:cNvSpPr/>
            <p:nvPr/>
          </p:nvSpPr>
          <p:spPr>
            <a:xfrm>
              <a:off x="467544" y="4818856"/>
              <a:ext cx="2160240" cy="914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Where are you at?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AB60D7-627A-D24F-9E4B-5D4311C958DB}"/>
                </a:ext>
              </a:extLst>
            </p:cNvPr>
            <p:cNvSpPr/>
            <p:nvPr/>
          </p:nvSpPr>
          <p:spPr>
            <a:xfrm>
              <a:off x="3347864" y="4818856"/>
              <a:ext cx="2160240" cy="914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Where do you want to be?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B3284A-7DC3-A04F-987B-EA2CA44391C8}"/>
                </a:ext>
              </a:extLst>
            </p:cNvPr>
            <p:cNvSpPr/>
            <p:nvPr/>
          </p:nvSpPr>
          <p:spPr>
            <a:xfrm>
              <a:off x="6300192" y="4818856"/>
              <a:ext cx="2160240" cy="914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How are you going to get there?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D7B49AE-A8A7-B24D-BA04-9FED69EA5236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2627784" y="5276056"/>
              <a:ext cx="72008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5B3FA96-65C4-6C48-AB5E-6BF017F85980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5508104" y="5276056"/>
              <a:ext cx="79208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2252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sz="2800" dirty="0"/>
              <a:t>How can you make traditional networking work for you?</a:t>
            </a:r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id="{314C994F-494F-BE4E-8BE9-56F60DC26B4E}"/>
              </a:ext>
            </a:extLst>
          </p:cNvPr>
          <p:cNvGrpSpPr/>
          <p:nvPr/>
        </p:nvGrpSpPr>
        <p:grpSpPr>
          <a:xfrm>
            <a:off x="539552" y="1506488"/>
            <a:ext cx="7992888" cy="914400"/>
            <a:chOff x="467544" y="4818856"/>
            <a:chExt cx="7992888" cy="914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DF26D8-97F5-FC4C-9FC0-CB3B3FD63EB8}"/>
                </a:ext>
              </a:extLst>
            </p:cNvPr>
            <p:cNvSpPr/>
            <p:nvPr/>
          </p:nvSpPr>
          <p:spPr>
            <a:xfrm>
              <a:off x="467544" y="4818856"/>
              <a:ext cx="1944216" cy="914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Where are you at?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AB60D7-627A-D24F-9E4B-5D4311C958DB}"/>
                </a:ext>
              </a:extLst>
            </p:cNvPr>
            <p:cNvSpPr/>
            <p:nvPr/>
          </p:nvSpPr>
          <p:spPr>
            <a:xfrm>
              <a:off x="2843808" y="4818856"/>
              <a:ext cx="1800200" cy="914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Where do you want to be?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B3284A-7DC3-A04F-987B-EA2CA44391C8}"/>
                </a:ext>
              </a:extLst>
            </p:cNvPr>
            <p:cNvSpPr/>
            <p:nvPr/>
          </p:nvSpPr>
          <p:spPr>
            <a:xfrm>
              <a:off x="5076056" y="4818856"/>
              <a:ext cx="3384376" cy="914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How are you going to get there?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D7B49AE-A8A7-B24D-BA04-9FED69EA5236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411760" y="5276056"/>
              <a:ext cx="43204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5B3FA96-65C4-6C48-AB5E-6BF017F85980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644008" y="5276056"/>
              <a:ext cx="43204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1CECB3-0800-D94C-840B-361A17835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504403"/>
              </p:ext>
            </p:extLst>
          </p:nvPr>
        </p:nvGraphicFramePr>
        <p:xfrm>
          <a:off x="539553" y="2684864"/>
          <a:ext cx="7992887" cy="3840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88231">
                  <a:extLst>
                    <a:ext uri="{9D8B030D-6E8A-4147-A177-3AD203B41FA5}">
                      <a16:colId xmlns:a16="http://schemas.microsoft.com/office/drawing/2014/main" val="1073591848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321462912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3466647617"/>
                    </a:ext>
                  </a:extLst>
                </a:gridCol>
              </a:tblGrid>
              <a:tr h="615323">
                <a:tc>
                  <a:txBody>
                    <a:bodyPr/>
                    <a:lstStyle/>
                    <a:p>
                      <a:r>
                        <a:rPr lang="en-US" dirty="0"/>
                        <a:t>I’m looking for a job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Getting</a:t>
                      </a:r>
                    </a:p>
                    <a:p>
                      <a:pPr algn="ctr"/>
                      <a:r>
                        <a:rPr lang="en-US" dirty="0"/>
                        <a:t>interviews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Take loads of business cards with a link to your resume / portfolio on them and give them to </a:t>
                      </a:r>
                    </a:p>
                    <a:p>
                      <a:r>
                        <a:rPr lang="en-US" dirty="0"/>
                        <a:t>companies / recruiters</a:t>
                      </a:r>
                    </a:p>
                    <a:p>
                      <a:r>
                        <a:rPr lang="en-US" dirty="0"/>
                        <a:t>Hand them out like confetti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0526329"/>
                  </a:ext>
                </a:extLst>
              </a:tr>
              <a:tr h="615323">
                <a:tc>
                  <a:txBody>
                    <a:bodyPr/>
                    <a:lstStyle/>
                    <a:p>
                      <a:r>
                        <a:rPr lang="en-US" dirty="0"/>
                        <a:t>I have a game pitch to publish</a:t>
                      </a:r>
                    </a:p>
                    <a:p>
                      <a:r>
                        <a:rPr lang="en-US" dirty="0"/>
                        <a:t>(book a demo stand!)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Getting meetings </a:t>
                      </a:r>
                    </a:p>
                    <a:p>
                      <a:pPr algn="ctr"/>
                      <a:r>
                        <a:rPr lang="en-US" dirty="0"/>
                        <a:t>with publishers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Take cards / flyers with game details</a:t>
                      </a:r>
                    </a:p>
                    <a:p>
                      <a:r>
                        <a:rPr lang="en-US" dirty="0"/>
                        <a:t>Take videos of game (mobile)</a:t>
                      </a:r>
                    </a:p>
                    <a:p>
                      <a:r>
                        <a:rPr lang="en-US" dirty="0"/>
                        <a:t>Take demo of game (laptop)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8683771"/>
                  </a:ext>
                </a:extLst>
              </a:tr>
              <a:tr h="615323">
                <a:tc>
                  <a:txBody>
                    <a:bodyPr/>
                    <a:lstStyle/>
                    <a:p>
                      <a:r>
                        <a:rPr lang="en-US" dirty="0"/>
                        <a:t>I’m looking to build relationships with other developers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Building my </a:t>
                      </a:r>
                    </a:p>
                    <a:p>
                      <a:pPr algn="ctr"/>
                      <a:r>
                        <a:rPr lang="en-US" dirty="0"/>
                        <a:t>social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Take loads of business cards and go drinking / go to relevant sessions</a:t>
                      </a:r>
                    </a:p>
                    <a:p>
                      <a:r>
                        <a:rPr lang="en-US" dirty="0"/>
                        <a:t>Consider taking up smoking / vaping as a social lubricant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698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481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sz="2800" dirty="0"/>
              <a:t>How can you make traditional networking work for you?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F151B6-151B-304E-8A65-BAC1025B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76" y="1556792"/>
            <a:ext cx="6804248" cy="44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41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sz="2800" dirty="0"/>
              <a:t>How can you make traditional networking work for you?</a:t>
            </a:r>
          </a:p>
          <a:p>
            <a:endParaRPr lang="en-GB" sz="2800" dirty="0"/>
          </a:p>
          <a:p>
            <a:pPr lvl="1"/>
            <a:r>
              <a:rPr lang="en-GB" sz="2400" dirty="0"/>
              <a:t>Choose your traditional networking events carefully!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727772-D406-894A-9AE4-B5C65CA62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2564904"/>
            <a:ext cx="2860126" cy="4293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F77CB1-7806-224C-8BE3-A2EED184E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0"/>
          <a:stretch/>
        </p:blipFill>
        <p:spPr>
          <a:xfrm>
            <a:off x="2915817" y="2542438"/>
            <a:ext cx="3096344" cy="4192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5107D9-1A0C-3B41-8FA3-020F553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848" y="2542438"/>
            <a:ext cx="3002656" cy="424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45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sz="2800" dirty="0"/>
              <a:t>How can you make traditional networking work for you?</a:t>
            </a:r>
          </a:p>
          <a:p>
            <a:endParaRPr lang="en-GB" sz="2800" dirty="0"/>
          </a:p>
          <a:p>
            <a:pPr lvl="1"/>
            <a:r>
              <a:rPr lang="en-GB" sz="2400" dirty="0"/>
              <a:t>Choose your traditional networking events carefully!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D9508-F26D-A446-ADD4-F824C4666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33"/>
          <a:stretch/>
        </p:blipFill>
        <p:spPr>
          <a:xfrm>
            <a:off x="5897142" y="2511916"/>
            <a:ext cx="3094660" cy="1946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2D7437-B3F4-F94A-B21D-1A27A62C7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078"/>
          <a:stretch/>
        </p:blipFill>
        <p:spPr>
          <a:xfrm>
            <a:off x="3190070" y="2511916"/>
            <a:ext cx="2534058" cy="2663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E4C702-391A-FB4C-8607-2E23B1E5C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1" y="2490872"/>
            <a:ext cx="2959767" cy="33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B313E9-4D8B-C347-96AA-7AA95C7A6D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9"/>
          <a:stretch/>
        </p:blipFill>
        <p:spPr>
          <a:xfrm>
            <a:off x="5281736" y="5333532"/>
            <a:ext cx="3682752" cy="14309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8C41A-2294-5849-B33A-6249FDC733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746" y="5643840"/>
            <a:ext cx="3967286" cy="12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79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616624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Non-traditional networking</a:t>
            </a:r>
          </a:p>
        </p:txBody>
      </p:sp>
    </p:spTree>
    <p:extLst>
      <p:ext uri="{BB962C8B-B14F-4D97-AF65-F5344CB8AC3E}">
        <p14:creationId xmlns:p14="http://schemas.microsoft.com/office/powerpoint/2010/main" val="2806195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dirty="0"/>
              <a:t>Non-traditional networking</a:t>
            </a:r>
          </a:p>
          <a:p>
            <a:pPr lvl="1"/>
            <a:r>
              <a:rPr lang="en-GB" dirty="0"/>
              <a:t>Are these relevant?</a:t>
            </a:r>
          </a:p>
          <a:p>
            <a:pPr lvl="2"/>
            <a:r>
              <a:rPr lang="en-GB" dirty="0"/>
              <a:t>Having a huge database of names</a:t>
            </a:r>
          </a:p>
          <a:p>
            <a:pPr lvl="2"/>
            <a:r>
              <a:rPr lang="en-GB" dirty="0"/>
              <a:t>Getting in front of people to prospect for business</a:t>
            </a:r>
          </a:p>
          <a:p>
            <a:pPr lvl="2"/>
            <a:r>
              <a:rPr lang="en-GB" dirty="0"/>
              <a:t>Schmoozing and boozing</a:t>
            </a:r>
          </a:p>
          <a:p>
            <a:pPr lvl="2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4E853D-DC3B-0D4C-9E85-B7E8B0E2D2AC}"/>
              </a:ext>
            </a:extLst>
          </p:cNvPr>
          <p:cNvGrpSpPr/>
          <p:nvPr/>
        </p:nvGrpSpPr>
        <p:grpSpPr>
          <a:xfrm>
            <a:off x="208068" y="3140968"/>
            <a:ext cx="4035823" cy="3661370"/>
            <a:chOff x="611560" y="3605592"/>
            <a:chExt cx="4035823" cy="366137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07D8B90-4C7B-F541-80F6-B8C2F5F3F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3605592"/>
              <a:ext cx="2463800" cy="1041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C5631B-AD1A-2147-9B8E-FD379645A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343" y="4556933"/>
              <a:ext cx="3155922" cy="76507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424E37-1B0B-FB4F-B19D-F33CE953A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052" y="5360177"/>
              <a:ext cx="3632331" cy="190678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B99A197-36B2-5141-8E14-99DE02B12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152" y="3429000"/>
            <a:ext cx="4648572" cy="333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SSLG preamble</a:t>
            </a:r>
          </a:p>
          <a:p>
            <a:pPr lvl="1"/>
            <a:r>
              <a:rPr lang="en-GB" i="1" dirty="0"/>
              <a:t>‘You said, we did’</a:t>
            </a:r>
          </a:p>
          <a:p>
            <a:pPr lvl="2"/>
            <a:r>
              <a:rPr lang="en-GB" dirty="0"/>
              <a:t>Lectures are too long</a:t>
            </a:r>
          </a:p>
          <a:p>
            <a:pPr lvl="2"/>
            <a:r>
              <a:rPr lang="en-GB" dirty="0"/>
              <a:t>Lectures are boring</a:t>
            </a:r>
          </a:p>
          <a:p>
            <a:pPr lvl="2"/>
            <a:r>
              <a:rPr lang="en-GB" dirty="0"/>
              <a:t>Lectures are confusing</a:t>
            </a:r>
          </a:p>
          <a:p>
            <a:pPr lvl="3"/>
            <a:r>
              <a:rPr lang="en-GB" dirty="0"/>
              <a:t>Resumé advice tends to be highly contradictory:</a:t>
            </a:r>
          </a:p>
          <a:p>
            <a:pPr lvl="4"/>
            <a:r>
              <a:rPr lang="en-GB" dirty="0"/>
              <a:t>Number of pages</a:t>
            </a:r>
          </a:p>
          <a:p>
            <a:pPr lvl="4"/>
            <a:r>
              <a:rPr lang="en-GB" dirty="0"/>
              <a:t>Style (infographic vs. text vs. bullet points vs. highlights)</a:t>
            </a:r>
          </a:p>
          <a:p>
            <a:pPr lvl="4"/>
            <a:r>
              <a:rPr lang="en-GB" dirty="0"/>
              <a:t>Value of hobbies and interests / other work etc</a:t>
            </a:r>
          </a:p>
          <a:p>
            <a:pPr lvl="4"/>
            <a:endParaRPr lang="en-GB" dirty="0"/>
          </a:p>
          <a:p>
            <a:pPr lvl="4"/>
            <a:r>
              <a:rPr lang="en-GB" dirty="0"/>
              <a:t>Make sure your resumé contains enough information to describe what you have done and what you want to do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86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dirty="0"/>
              <a:t>Non-traditional networking</a:t>
            </a:r>
          </a:p>
          <a:p>
            <a:pPr lvl="1"/>
            <a:r>
              <a:rPr lang="en-GB" dirty="0"/>
              <a:t>Social media based-networking</a:t>
            </a:r>
          </a:p>
          <a:p>
            <a:pPr lvl="2"/>
            <a:r>
              <a:rPr lang="en-GB" dirty="0"/>
              <a:t>Can work better if you are an introvert</a:t>
            </a:r>
          </a:p>
          <a:p>
            <a:pPr lvl="3"/>
            <a:r>
              <a:rPr lang="en-GB" dirty="0"/>
              <a:t>Asynchronous nature of communication means you can engage at your leisure</a:t>
            </a:r>
          </a:p>
          <a:p>
            <a:pPr lvl="3"/>
            <a:r>
              <a:rPr lang="en-GB" dirty="0"/>
              <a:t>Digital nature of communication means reduces FOMO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587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dirty="0"/>
              <a:t>Non-traditional networking</a:t>
            </a:r>
          </a:p>
          <a:p>
            <a:pPr lvl="1"/>
            <a:r>
              <a:rPr lang="en-GB" dirty="0"/>
              <a:t>Social media based-networking</a:t>
            </a:r>
          </a:p>
          <a:p>
            <a:pPr lvl="2"/>
            <a:endParaRPr lang="en-GB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0A21284-D855-BF45-BE87-D721651C3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359111"/>
              </p:ext>
            </p:extLst>
          </p:nvPr>
        </p:nvGraphicFramePr>
        <p:xfrm>
          <a:off x="539552" y="3247216"/>
          <a:ext cx="7992888" cy="2834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1073591848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321462912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3466647617"/>
                    </a:ext>
                  </a:extLst>
                </a:gridCol>
              </a:tblGrid>
              <a:tr h="615323">
                <a:tc>
                  <a:txBody>
                    <a:bodyPr/>
                    <a:lstStyle/>
                    <a:p>
                      <a:r>
                        <a:rPr lang="en-US" dirty="0"/>
                        <a:t>I’m looking for a job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Getting </a:t>
                      </a:r>
                    </a:p>
                    <a:p>
                      <a:pPr algn="ctr"/>
                      <a:r>
                        <a:rPr lang="en-US" dirty="0"/>
                        <a:t>interviews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Follow game companies</a:t>
                      </a:r>
                    </a:p>
                    <a:p>
                      <a:r>
                        <a:rPr lang="en-US" dirty="0"/>
                        <a:t>Follow recruitment companies</a:t>
                      </a:r>
                    </a:p>
                    <a:p>
                      <a:r>
                        <a:rPr lang="en-US" dirty="0"/>
                        <a:t>Follow game developers at companies you find interesting / would like to work for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(Build a portfolio of relevant content, post it on relevant fora)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Engage on relevant fora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0526329"/>
                  </a:ext>
                </a:extLst>
              </a:tr>
            </a:tbl>
          </a:graphicData>
        </a:graphic>
      </p:graphicFrame>
      <p:grpSp>
        <p:nvGrpSpPr>
          <p:cNvPr id="11" name="Group 14">
            <a:extLst>
              <a:ext uri="{FF2B5EF4-FFF2-40B4-BE49-F238E27FC236}">
                <a16:creationId xmlns:a16="http://schemas.microsoft.com/office/drawing/2014/main" id="{C3AADF2A-8976-6B47-9D9D-5AF8736AD11D}"/>
              </a:ext>
            </a:extLst>
          </p:cNvPr>
          <p:cNvGrpSpPr/>
          <p:nvPr/>
        </p:nvGrpSpPr>
        <p:grpSpPr>
          <a:xfrm>
            <a:off x="539552" y="1722512"/>
            <a:ext cx="7992888" cy="914400"/>
            <a:chOff x="467544" y="4818856"/>
            <a:chExt cx="7992888" cy="9144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47A0D2-AC4D-EE41-8930-52431EB4FC18}"/>
                </a:ext>
              </a:extLst>
            </p:cNvPr>
            <p:cNvSpPr/>
            <p:nvPr/>
          </p:nvSpPr>
          <p:spPr>
            <a:xfrm>
              <a:off x="467544" y="4818856"/>
              <a:ext cx="1944216" cy="914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Where are you at?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7AED15-80D6-BB4A-AEF2-D23ECCB4D152}"/>
                </a:ext>
              </a:extLst>
            </p:cNvPr>
            <p:cNvSpPr/>
            <p:nvPr/>
          </p:nvSpPr>
          <p:spPr>
            <a:xfrm>
              <a:off x="2843808" y="4818856"/>
              <a:ext cx="1800200" cy="914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Where do you want to be?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ED0ACFC-5649-FF49-939D-A6DB426F2DBC}"/>
                </a:ext>
              </a:extLst>
            </p:cNvPr>
            <p:cNvSpPr/>
            <p:nvPr/>
          </p:nvSpPr>
          <p:spPr>
            <a:xfrm>
              <a:off x="5076056" y="4818856"/>
              <a:ext cx="3384376" cy="914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How are you going to get there?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43A41B4-70D1-974B-873B-6E970E1BE43D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2411760" y="5276056"/>
              <a:ext cx="43204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1F19306-50B1-0447-9575-DE4E1AF566C5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4644008" y="5276056"/>
              <a:ext cx="43204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3447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dirty="0"/>
              <a:t>Non-traditional networking</a:t>
            </a:r>
          </a:p>
          <a:p>
            <a:pPr lvl="1"/>
            <a:r>
              <a:rPr lang="en-GB" sz="2000" dirty="0"/>
              <a:t>Postings in </a:t>
            </a:r>
            <a:r>
              <a:rPr lang="en-GB" sz="2000" dirty="0" err="1"/>
              <a:t>facebook</a:t>
            </a:r>
            <a:r>
              <a:rPr lang="en-GB" sz="2000" dirty="0"/>
              <a:t>/Falmouth Games Academy Alumni (Oct)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1EF7514-67BA-5C45-9F7F-C6F80F571B74}"/>
              </a:ext>
            </a:extLst>
          </p:cNvPr>
          <p:cNvGrpSpPr/>
          <p:nvPr/>
        </p:nvGrpSpPr>
        <p:grpSpPr>
          <a:xfrm>
            <a:off x="528631" y="1526580"/>
            <a:ext cx="8086737" cy="4998764"/>
            <a:chOff x="-1204330" y="-2031867"/>
            <a:chExt cx="13214995" cy="757931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7F5F5E-C743-6447-A1FF-5759556B8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4563" y="904220"/>
              <a:ext cx="3117850" cy="21717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C38AA9B-F2A3-F346-94A1-7B2430E83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7263" y="-1996917"/>
              <a:ext cx="3105150" cy="26352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00FE59A-65F1-2C4A-9683-CCC286FF1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6250" y="-1977924"/>
              <a:ext cx="3092450" cy="2844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E2009C-4151-FD42-80D9-3C04F0C48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75090" y="-2031867"/>
              <a:ext cx="3136900" cy="26352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9F6883-1E0B-DD4B-9679-D4C590C1E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3435" y="-1977924"/>
              <a:ext cx="3130550" cy="3492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3BB6D69-7F79-3A44-83D5-28F8D0DFC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75090" y="866174"/>
              <a:ext cx="3111500" cy="26289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269B08E-A2D8-7849-8776-F91923800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01928" y="1648211"/>
              <a:ext cx="3009900" cy="19177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DBB1658-EFC4-EC41-81E4-DFA79B9FF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66656" y="3242394"/>
              <a:ext cx="3009900" cy="230505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0CF8D03-4F11-5A4B-965E-A9C35F61A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49900" y="4055483"/>
              <a:ext cx="3098800" cy="128905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D4D89DC-CDF2-DA4B-A664-D71A24A2D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204330" y="3563959"/>
              <a:ext cx="3098800" cy="1955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4FDEF16-87A3-4F44-B52A-8EF1B708D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18215" y="2180624"/>
              <a:ext cx="3092450" cy="3194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356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dirty="0"/>
              <a:t>Non-traditional networking</a:t>
            </a:r>
          </a:p>
          <a:p>
            <a:pPr lvl="1"/>
            <a:r>
              <a:rPr lang="en-GB" dirty="0"/>
              <a:t>Social media based-networking</a:t>
            </a:r>
          </a:p>
          <a:p>
            <a:pPr lvl="2"/>
            <a:endParaRPr lang="en-GB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0A21284-D855-BF45-BE87-D721651C3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530633"/>
              </p:ext>
            </p:extLst>
          </p:nvPr>
        </p:nvGraphicFramePr>
        <p:xfrm>
          <a:off x="538437" y="3247216"/>
          <a:ext cx="7994004" cy="2834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68043">
                  <a:extLst>
                    <a:ext uri="{9D8B030D-6E8A-4147-A177-3AD203B41FA5}">
                      <a16:colId xmlns:a16="http://schemas.microsoft.com/office/drawing/2014/main" val="1073591848"/>
                    </a:ext>
                  </a:extLst>
                </a:gridCol>
                <a:gridCol w="2280760">
                  <a:extLst>
                    <a:ext uri="{9D8B030D-6E8A-4147-A177-3AD203B41FA5}">
                      <a16:colId xmlns:a16="http://schemas.microsoft.com/office/drawing/2014/main" val="2321462912"/>
                    </a:ext>
                  </a:extLst>
                </a:gridCol>
                <a:gridCol w="3645201">
                  <a:extLst>
                    <a:ext uri="{9D8B030D-6E8A-4147-A177-3AD203B41FA5}">
                      <a16:colId xmlns:a16="http://schemas.microsoft.com/office/drawing/2014/main" val="3466647617"/>
                    </a:ext>
                  </a:extLst>
                </a:gridCol>
              </a:tblGrid>
              <a:tr h="615323">
                <a:tc>
                  <a:txBody>
                    <a:bodyPr/>
                    <a:lstStyle/>
                    <a:p>
                      <a:r>
                        <a:rPr lang="en-US" dirty="0"/>
                        <a:t>I have a game pitch to publish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Generate </a:t>
                      </a:r>
                    </a:p>
                    <a:p>
                      <a:pPr algn="ctr"/>
                      <a:r>
                        <a:rPr lang="en-US" dirty="0"/>
                        <a:t>interest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suitable groups on social media to </a:t>
                      </a:r>
                      <a:r>
                        <a:rPr lang="en-GB" noProof="0" dirty="0"/>
                        <a:t>publicise</a:t>
                      </a:r>
                      <a:r>
                        <a:rPr lang="en-US" dirty="0"/>
                        <a:t> development &amp; game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Build networks with other indie </a:t>
                      </a:r>
                      <a:r>
                        <a:rPr lang="en-US" dirty="0" err="1"/>
                        <a:t>gamedevs</a:t>
                      </a:r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Follow publishers &amp; game funders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Follow  influencers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8683771"/>
                  </a:ext>
                </a:extLst>
              </a:tr>
            </a:tbl>
          </a:graphicData>
        </a:graphic>
      </p:graphicFrame>
      <p:grpSp>
        <p:nvGrpSpPr>
          <p:cNvPr id="11" name="Group 14">
            <a:extLst>
              <a:ext uri="{FF2B5EF4-FFF2-40B4-BE49-F238E27FC236}">
                <a16:creationId xmlns:a16="http://schemas.microsoft.com/office/drawing/2014/main" id="{2D0FAB3B-E8F5-FD47-A990-5415EAF19673}"/>
              </a:ext>
            </a:extLst>
          </p:cNvPr>
          <p:cNvGrpSpPr/>
          <p:nvPr/>
        </p:nvGrpSpPr>
        <p:grpSpPr>
          <a:xfrm>
            <a:off x="539552" y="1722512"/>
            <a:ext cx="7992888" cy="914400"/>
            <a:chOff x="467544" y="4818856"/>
            <a:chExt cx="7992888" cy="9144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175A3A-7389-894C-A40F-D071A086F4C1}"/>
                </a:ext>
              </a:extLst>
            </p:cNvPr>
            <p:cNvSpPr/>
            <p:nvPr/>
          </p:nvSpPr>
          <p:spPr>
            <a:xfrm>
              <a:off x="467544" y="4818856"/>
              <a:ext cx="1944216" cy="914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Where are you at?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9AFDCEF-C80B-294C-B31A-58D7463BBCF5}"/>
                </a:ext>
              </a:extLst>
            </p:cNvPr>
            <p:cNvSpPr/>
            <p:nvPr/>
          </p:nvSpPr>
          <p:spPr>
            <a:xfrm>
              <a:off x="2843808" y="4818856"/>
              <a:ext cx="1800200" cy="914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Where do you want to be?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01B02B2-2664-C640-A228-87DFDF14C3EF}"/>
                </a:ext>
              </a:extLst>
            </p:cNvPr>
            <p:cNvSpPr/>
            <p:nvPr/>
          </p:nvSpPr>
          <p:spPr>
            <a:xfrm>
              <a:off x="5076056" y="4818856"/>
              <a:ext cx="3384376" cy="914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How are you going to get there?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38A5BC1-5473-4B44-A941-23DB36742ED0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2411760" y="5276056"/>
              <a:ext cx="43204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5956804-0DF5-F940-B5F5-E105A747E9A1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4644008" y="5276056"/>
              <a:ext cx="43204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2450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dirty="0"/>
              <a:t>Non-traditional networking</a:t>
            </a:r>
          </a:p>
          <a:p>
            <a:pPr lvl="1"/>
            <a:r>
              <a:rPr lang="en-GB" dirty="0"/>
              <a:t>Social media based-networking</a:t>
            </a:r>
          </a:p>
          <a:p>
            <a:pPr lvl="2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9A2C81-501F-7343-8536-36A6A2421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00808"/>
            <a:ext cx="2685446" cy="2420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B9CFE7-6BA4-4441-A61B-6BE7B7BCA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778" y="1700809"/>
            <a:ext cx="2779374" cy="24470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667673-F87B-5245-9019-47FF7885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84" y="1700809"/>
            <a:ext cx="2864396" cy="24685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01FFC7-92F9-D94A-9558-BEEDDC538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4365104"/>
            <a:ext cx="2738580" cy="239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4F0128-62F8-BE47-B293-3F3C401EA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0778" y="4349328"/>
            <a:ext cx="2794017" cy="2409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4DD80D-3516-8D44-A4AE-F25A0D356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5472" y="4297495"/>
            <a:ext cx="2767007" cy="250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96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dirty="0"/>
              <a:t>Non-traditional networking</a:t>
            </a:r>
          </a:p>
          <a:p>
            <a:pPr lvl="1"/>
            <a:r>
              <a:rPr lang="en-GB" dirty="0"/>
              <a:t>Social media based-networking</a:t>
            </a:r>
          </a:p>
          <a:p>
            <a:pPr lvl="2"/>
            <a:endParaRPr lang="en-GB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0A21284-D855-BF45-BE87-D721651C3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805971"/>
              </p:ext>
            </p:extLst>
          </p:nvPr>
        </p:nvGraphicFramePr>
        <p:xfrm>
          <a:off x="538436" y="3247216"/>
          <a:ext cx="8076357" cy="201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89348">
                  <a:extLst>
                    <a:ext uri="{9D8B030D-6E8A-4147-A177-3AD203B41FA5}">
                      <a16:colId xmlns:a16="http://schemas.microsoft.com/office/drawing/2014/main" val="1073591848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321462912"/>
                    </a:ext>
                  </a:extLst>
                </a:gridCol>
                <a:gridCol w="3682753">
                  <a:extLst>
                    <a:ext uri="{9D8B030D-6E8A-4147-A177-3AD203B41FA5}">
                      <a16:colId xmlns:a16="http://schemas.microsoft.com/office/drawing/2014/main" val="3466647617"/>
                    </a:ext>
                  </a:extLst>
                </a:gridCol>
              </a:tblGrid>
              <a:tr h="615323">
                <a:tc>
                  <a:txBody>
                    <a:bodyPr/>
                    <a:lstStyle/>
                    <a:p>
                      <a:r>
                        <a:rPr lang="en-US" dirty="0"/>
                        <a:t>I’m looking to build relationships with other developers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Building my social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Join networks of developers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Connect with developers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Share interests and approaches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Engage in suitable interest groups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698237"/>
                  </a:ext>
                </a:extLst>
              </a:tr>
            </a:tbl>
          </a:graphicData>
        </a:graphic>
      </p:graphicFrame>
      <p:grpSp>
        <p:nvGrpSpPr>
          <p:cNvPr id="11" name="Group 14">
            <a:extLst>
              <a:ext uri="{FF2B5EF4-FFF2-40B4-BE49-F238E27FC236}">
                <a16:creationId xmlns:a16="http://schemas.microsoft.com/office/drawing/2014/main" id="{F39C3964-E696-2640-AB98-52646AE7178A}"/>
              </a:ext>
            </a:extLst>
          </p:cNvPr>
          <p:cNvGrpSpPr/>
          <p:nvPr/>
        </p:nvGrpSpPr>
        <p:grpSpPr>
          <a:xfrm>
            <a:off x="539552" y="2010544"/>
            <a:ext cx="7992888" cy="914400"/>
            <a:chOff x="467544" y="4818856"/>
            <a:chExt cx="7992888" cy="9144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ED175-6CDB-E944-8975-3887268183EF}"/>
                </a:ext>
              </a:extLst>
            </p:cNvPr>
            <p:cNvSpPr/>
            <p:nvPr/>
          </p:nvSpPr>
          <p:spPr>
            <a:xfrm>
              <a:off x="467544" y="4818856"/>
              <a:ext cx="1944216" cy="914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Where are you at?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40F181-8CBB-5040-A067-41EB5B0BB823}"/>
                </a:ext>
              </a:extLst>
            </p:cNvPr>
            <p:cNvSpPr/>
            <p:nvPr/>
          </p:nvSpPr>
          <p:spPr>
            <a:xfrm>
              <a:off x="2843808" y="4818856"/>
              <a:ext cx="1800200" cy="914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Where do you want to be?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08F313-DDC5-6348-B499-D84440107B2F}"/>
                </a:ext>
              </a:extLst>
            </p:cNvPr>
            <p:cNvSpPr/>
            <p:nvPr/>
          </p:nvSpPr>
          <p:spPr>
            <a:xfrm>
              <a:off x="5076056" y="4818856"/>
              <a:ext cx="3384376" cy="914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How are you going to get there?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CA3A41C-9097-734B-BE6C-8E1D76A5C9CE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2411760" y="5276056"/>
              <a:ext cx="43204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FD012F8-5422-6A45-BB5D-344671E2A0F6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4644008" y="5276056"/>
              <a:ext cx="43204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9514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r>
              <a:rPr lang="en-GB" dirty="0"/>
              <a:t>Non-traditional networking</a:t>
            </a:r>
          </a:p>
          <a:p>
            <a:pPr lvl="1"/>
            <a:r>
              <a:rPr lang="en-GB" dirty="0"/>
              <a:t>Social media based-networking</a:t>
            </a:r>
          </a:p>
          <a:p>
            <a:pPr lvl="2"/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741883-7FAA-EE4C-80F5-DE136117D7F3}"/>
              </a:ext>
            </a:extLst>
          </p:cNvPr>
          <p:cNvGrpSpPr/>
          <p:nvPr/>
        </p:nvGrpSpPr>
        <p:grpSpPr>
          <a:xfrm>
            <a:off x="927326" y="1666863"/>
            <a:ext cx="6885034" cy="5149158"/>
            <a:chOff x="-4130228" y="1823182"/>
            <a:chExt cx="18565045" cy="1049913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78CED5F-F233-9C4B-BCB4-234CFC5B97AF}"/>
                </a:ext>
              </a:extLst>
            </p:cNvPr>
            <p:cNvGrpSpPr/>
            <p:nvPr/>
          </p:nvGrpSpPr>
          <p:grpSpPr>
            <a:xfrm>
              <a:off x="-4069208" y="1916832"/>
              <a:ext cx="9180510" cy="4983160"/>
              <a:chOff x="-4069208" y="1916832"/>
              <a:chExt cx="9180510" cy="498316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71B44A2-28F3-EF44-A916-C4F0319345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4069208" y="1916832"/>
                <a:ext cx="9144000" cy="150739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3153FCA-5E4A-D743-BA66-491BB6F9F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032698" y="3569160"/>
                <a:ext cx="9144000" cy="177903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461334B-12D2-5D4E-8E71-5A28210AF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069208" y="5405060"/>
                <a:ext cx="9144000" cy="1494932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75FE08A-A0D8-7544-93AF-7CCE5B16F65C}"/>
                </a:ext>
              </a:extLst>
            </p:cNvPr>
            <p:cNvGrpSpPr/>
            <p:nvPr/>
          </p:nvGrpSpPr>
          <p:grpSpPr>
            <a:xfrm>
              <a:off x="-4130228" y="8599772"/>
              <a:ext cx="18565045" cy="3722546"/>
              <a:chOff x="-18696236" y="9238428"/>
              <a:chExt cx="18565045" cy="372254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12F6A1E-355D-A140-9713-BEE39F6A1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275191" y="9238428"/>
                <a:ext cx="9144000" cy="174702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05BB1A2-D884-A048-ACA0-108EEA215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315439" y="11203941"/>
                <a:ext cx="9143999" cy="1757033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6FD27C3-3785-E94B-BDEE-2DCFC49C2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8696236" y="11481529"/>
                <a:ext cx="9143999" cy="1458097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C51F5BC-06E4-9F46-9651-A93989AD8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635216" y="9598332"/>
                <a:ext cx="9143999" cy="182633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6AC6422-8563-4946-95F0-364DDBF6F84B}"/>
                </a:ext>
              </a:extLst>
            </p:cNvPr>
            <p:cNvGrpSpPr/>
            <p:nvPr/>
          </p:nvGrpSpPr>
          <p:grpSpPr>
            <a:xfrm>
              <a:off x="5260565" y="1823182"/>
              <a:ext cx="9174251" cy="6637812"/>
              <a:chOff x="149261" y="2586443"/>
              <a:chExt cx="9174251" cy="6637812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99A8246-15A1-8444-B01C-0739521F4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9512" y="2586443"/>
                <a:ext cx="9144000" cy="154668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7CD7B15-4885-884B-BEB9-DD8ED9078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9512" y="4246834"/>
                <a:ext cx="9144000" cy="1562972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BD198A0-3C03-E241-8438-ACA2511DE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9261" y="6000152"/>
                <a:ext cx="9143999" cy="155668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E1FE644-DF74-DF40-A255-AABC8702A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9513" y="7741781"/>
                <a:ext cx="9143999" cy="1482474"/>
              </a:xfrm>
              <a:prstGeom prst="rect">
                <a:avLst/>
              </a:prstGeom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6B90D8-0915-9C41-AA94-4EAE4B703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4032695" y="7021689"/>
              <a:ext cx="9144001" cy="1774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6127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616624"/>
          </a:xfrm>
        </p:spPr>
        <p:txBody>
          <a:bodyPr>
            <a:normAutofit/>
          </a:bodyPr>
          <a:lstStyle/>
          <a:p>
            <a:r>
              <a:rPr lang="en-GB" dirty="0"/>
              <a:t>Wrap-up</a:t>
            </a:r>
          </a:p>
          <a:p>
            <a:pPr lvl="1"/>
            <a:r>
              <a:rPr lang="en-GB" dirty="0"/>
              <a:t>‘Traditional’ networking may not suit your needs as a creative professional</a:t>
            </a:r>
          </a:p>
          <a:p>
            <a:pPr lvl="2"/>
            <a:r>
              <a:rPr lang="en-GB" dirty="0"/>
              <a:t>Given it’s (generally) all about selling</a:t>
            </a:r>
          </a:p>
          <a:p>
            <a:pPr lvl="2"/>
            <a:r>
              <a:rPr lang="en-GB" dirty="0"/>
              <a:t>Particularly if you are a typical introvert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However, can use it to achieve your goals</a:t>
            </a:r>
          </a:p>
          <a:p>
            <a:pPr lvl="2"/>
            <a:r>
              <a:rPr lang="en-GB" dirty="0"/>
              <a:t>If you know what your goals are</a:t>
            </a:r>
          </a:p>
        </p:txBody>
      </p:sp>
    </p:spTree>
    <p:extLst>
      <p:ext uri="{BB962C8B-B14F-4D97-AF65-F5344CB8AC3E}">
        <p14:creationId xmlns:p14="http://schemas.microsoft.com/office/powerpoint/2010/main" val="4289470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616624"/>
          </a:xfrm>
        </p:spPr>
        <p:txBody>
          <a:bodyPr>
            <a:normAutofit/>
          </a:bodyPr>
          <a:lstStyle/>
          <a:p>
            <a:r>
              <a:rPr lang="en-GB" dirty="0"/>
              <a:t>Wrap-up</a:t>
            </a:r>
          </a:p>
          <a:p>
            <a:pPr lvl="1"/>
            <a:r>
              <a:rPr lang="en-GB" dirty="0"/>
              <a:t>Digital networking may suit your needs as a creative professional</a:t>
            </a:r>
          </a:p>
          <a:p>
            <a:pPr lvl="2"/>
            <a:r>
              <a:rPr lang="en-GB" dirty="0"/>
              <a:t>Far less definition of what digital networking ‘does’</a:t>
            </a:r>
          </a:p>
          <a:p>
            <a:pPr lvl="2"/>
            <a:r>
              <a:rPr lang="en-GB" dirty="0"/>
              <a:t>Particularly if you are a typical introvert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However, can use it to achieve your goals</a:t>
            </a:r>
          </a:p>
          <a:p>
            <a:pPr lvl="2"/>
            <a:r>
              <a:rPr lang="en-GB" dirty="0"/>
              <a:t>If you know what your goals are</a:t>
            </a:r>
          </a:p>
        </p:txBody>
      </p:sp>
    </p:spTree>
    <p:extLst>
      <p:ext uri="{BB962C8B-B14F-4D97-AF65-F5344CB8AC3E}">
        <p14:creationId xmlns:p14="http://schemas.microsoft.com/office/powerpoint/2010/main" val="4096519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616624"/>
          </a:xfrm>
        </p:spPr>
        <p:txBody>
          <a:bodyPr>
            <a:normAutofit/>
          </a:bodyPr>
          <a:lstStyle/>
          <a:p>
            <a:r>
              <a:rPr lang="en-GB" dirty="0"/>
              <a:t>Wrap-up</a:t>
            </a:r>
          </a:p>
          <a:p>
            <a:pPr lvl="1"/>
            <a:r>
              <a:rPr lang="en-GB" dirty="0"/>
              <a:t>For both forms, the best advice is</a:t>
            </a:r>
          </a:p>
          <a:p>
            <a:pPr lvl="2"/>
            <a:r>
              <a:rPr lang="en-GB" i="1" dirty="0"/>
              <a:t>‘Don’t be a dick’ – Rich Barham</a:t>
            </a:r>
          </a:p>
          <a:p>
            <a:pPr lvl="2"/>
            <a:endParaRPr lang="en-GB" i="1" dirty="0"/>
          </a:p>
          <a:p>
            <a:pPr lvl="1"/>
            <a:r>
              <a:rPr lang="en-GB" dirty="0"/>
              <a:t>And remember, your digital footprints can cast a long shadow</a:t>
            </a:r>
          </a:p>
        </p:txBody>
      </p:sp>
      <p:pic>
        <p:nvPicPr>
          <p:cNvPr id="4" name="Picture 2" descr="Image may contain: 5 people, people smiling">
            <a:extLst>
              <a:ext uri="{FF2B5EF4-FFF2-40B4-BE49-F238E27FC236}">
                <a16:creationId xmlns:a16="http://schemas.microsoft.com/office/drawing/2014/main" id="{DB162BA3-6DD4-7544-8203-E9E561FF2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910406"/>
            <a:ext cx="3384376" cy="2829127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1CC359-05B2-4942-A941-4895E23B3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378" y="3933056"/>
            <a:ext cx="3575422" cy="19001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684A96-7300-7F40-9ACF-4C6455F15B54}"/>
              </a:ext>
            </a:extLst>
          </p:cNvPr>
          <p:cNvSpPr/>
          <p:nvPr/>
        </p:nvSpPr>
        <p:spPr>
          <a:xfrm>
            <a:off x="4572000" y="621631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hlinkClick r:id="rId4"/>
              </a:rPr>
              <a:t>https://www.nytimes.com/2015/02/15/magazine/how-one-stupid-tweet-ruined-justine-saccos-life.html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89636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sz="2800" dirty="0"/>
              <a:t>GAM340 Assignment 2 ‘Promotional Materials’</a:t>
            </a:r>
          </a:p>
          <a:p>
            <a:pPr lvl="1"/>
            <a:r>
              <a:rPr lang="en-GB" dirty="0"/>
              <a:t>Due 18/11/2019</a:t>
            </a:r>
          </a:p>
          <a:p>
            <a:pPr lvl="2"/>
            <a:r>
              <a:rPr lang="en-GB" dirty="0"/>
              <a:t>Resumé</a:t>
            </a:r>
          </a:p>
          <a:p>
            <a:pPr lvl="2"/>
            <a:r>
              <a:rPr lang="en-GB" dirty="0"/>
              <a:t>LinkedIn portfolio</a:t>
            </a:r>
          </a:p>
          <a:p>
            <a:pPr lvl="2"/>
            <a:r>
              <a:rPr lang="en-GB" dirty="0"/>
              <a:t>Professional website</a:t>
            </a:r>
          </a:p>
          <a:p>
            <a:pPr lvl="3"/>
            <a:r>
              <a:rPr lang="en-GB" dirty="0"/>
              <a:t>Should have the skeleton of your website in place</a:t>
            </a:r>
          </a:p>
          <a:p>
            <a:pPr lvl="3"/>
            <a:r>
              <a:rPr lang="en-GB" dirty="0"/>
              <a:t>&amp; links to other content</a:t>
            </a:r>
          </a:p>
          <a:p>
            <a:pPr lvl="3"/>
            <a:r>
              <a:rPr lang="en-GB" dirty="0"/>
              <a:t>Can contain placeholders for your hero pieces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166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616624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/>
              <a:t>Questions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4952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sz="2800" dirty="0"/>
              <a:t>GAM340 Assignment 1 ‘</a:t>
            </a:r>
            <a:r>
              <a:rPr lang="en-GB" sz="2800" strike="sngStrike" dirty="0"/>
              <a:t>Professional Practice Report</a:t>
            </a:r>
            <a:r>
              <a:rPr lang="en-GB" sz="2800" dirty="0"/>
              <a:t>’</a:t>
            </a:r>
          </a:p>
          <a:p>
            <a:pPr lvl="1"/>
            <a:r>
              <a:rPr lang="en-GB" sz="2400" dirty="0"/>
              <a:t>Hero piece(s)</a:t>
            </a:r>
          </a:p>
          <a:p>
            <a:pPr lvl="1"/>
            <a:endParaRPr lang="en-GB" sz="2400" dirty="0"/>
          </a:p>
          <a:p>
            <a:pPr lvl="1"/>
            <a:r>
              <a:rPr lang="en-GB" dirty="0"/>
              <a:t>Peer Review, week 9</a:t>
            </a:r>
          </a:p>
          <a:p>
            <a:pPr lvl="2"/>
            <a:r>
              <a:rPr lang="en-GB" dirty="0"/>
              <a:t>Discipline led, done in review sessions</a:t>
            </a:r>
          </a:p>
          <a:p>
            <a:pPr lvl="2"/>
            <a:r>
              <a:rPr lang="en-GB" dirty="0"/>
              <a:t>Done in Learning Space</a:t>
            </a:r>
          </a:p>
          <a:p>
            <a:pPr lvl="2"/>
            <a:r>
              <a:rPr lang="en-GB" dirty="0"/>
              <a:t>Make sure you have some content for review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Due 12/12/2019 (week 12)</a:t>
            </a:r>
          </a:p>
          <a:p>
            <a:pPr lvl="2"/>
            <a:r>
              <a:rPr lang="en-GB" dirty="0"/>
              <a:t>Hero content for your portfolio</a:t>
            </a:r>
          </a:p>
          <a:p>
            <a:pPr lvl="2"/>
            <a:r>
              <a:rPr lang="en-GB" dirty="0"/>
              <a:t>Submit a link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-Showcase after </a:t>
            </a:r>
            <a:r>
              <a:rPr lang="en-GB" dirty="0" err="1"/>
              <a:t>xmas</a:t>
            </a:r>
            <a:r>
              <a:rPr lang="en-GB" dirty="0"/>
              <a:t> (week 13)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290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sz="2800" dirty="0"/>
              <a:t>GAM320 Assignment 2 ‘Evaluation’</a:t>
            </a:r>
          </a:p>
          <a:p>
            <a:pPr lvl="1"/>
            <a:r>
              <a:rPr lang="en-GB" dirty="0"/>
              <a:t>Due 8/11/2019</a:t>
            </a:r>
          </a:p>
          <a:p>
            <a:pPr lvl="2"/>
            <a:r>
              <a:rPr lang="en-GB" dirty="0"/>
              <a:t>1,500 word report +/- 10%</a:t>
            </a:r>
          </a:p>
          <a:p>
            <a:pPr lvl="2"/>
            <a:r>
              <a:rPr lang="en-GB" dirty="0"/>
              <a:t>Follow the rubric &amp; additional guidance</a:t>
            </a:r>
          </a:p>
          <a:p>
            <a:pPr lvl="2"/>
            <a:r>
              <a:rPr lang="en-GB" dirty="0"/>
              <a:t>Use the weighting to work out word count for each section</a:t>
            </a:r>
          </a:p>
          <a:p>
            <a:pPr lvl="2"/>
            <a:r>
              <a:rPr lang="en-GB" dirty="0"/>
              <a:t>Using a reflective practice framework may help you to marshal your experiences and thoughts into a plan</a:t>
            </a:r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B2FFF-D856-0D49-B014-A4915F7C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706" y="4221088"/>
            <a:ext cx="3776588" cy="22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4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sz="2800" dirty="0"/>
              <a:t>GAM320 Assignment 2 ‘Evaluation’</a:t>
            </a:r>
          </a:p>
          <a:p>
            <a:pPr lvl="1"/>
            <a:r>
              <a:rPr lang="en-GB" dirty="0"/>
              <a:t>Due 8/11/2019</a:t>
            </a:r>
          </a:p>
          <a:p>
            <a:pPr lvl="2"/>
            <a:r>
              <a:rPr lang="en-GB" dirty="0"/>
              <a:t>SMART goals</a:t>
            </a:r>
          </a:p>
          <a:p>
            <a:pPr lvl="3"/>
            <a:r>
              <a:rPr lang="en-GB" dirty="0"/>
              <a:t>Think deeply about ‘specific’</a:t>
            </a:r>
          </a:p>
          <a:p>
            <a:pPr lvl="4"/>
            <a:r>
              <a:rPr lang="en-GB" dirty="0"/>
              <a:t>‘</a:t>
            </a:r>
            <a:r>
              <a:rPr lang="en-GB" i="1" dirty="0"/>
              <a:t>git </a:t>
            </a:r>
            <a:r>
              <a:rPr lang="en-GB" i="1" dirty="0" err="1"/>
              <a:t>gud</a:t>
            </a:r>
            <a:r>
              <a:rPr lang="en-GB" i="1" dirty="0"/>
              <a:t> at art / programming / design / writing</a:t>
            </a:r>
            <a:r>
              <a:rPr lang="en-GB" dirty="0"/>
              <a:t>’ is not specific</a:t>
            </a:r>
          </a:p>
          <a:p>
            <a:pPr lvl="4"/>
            <a:endParaRPr lang="en-GB" dirty="0"/>
          </a:p>
          <a:p>
            <a:pPr lvl="3"/>
            <a:r>
              <a:rPr lang="en-GB" dirty="0"/>
              <a:t>Think about ’measurable’</a:t>
            </a:r>
          </a:p>
          <a:p>
            <a:pPr lvl="4"/>
            <a:r>
              <a:rPr lang="en-GB" dirty="0"/>
              <a:t>How will you know when you have improved, either quantitatively or qualitatively?</a:t>
            </a:r>
          </a:p>
          <a:p>
            <a:pPr lvl="4"/>
            <a:endParaRPr lang="en-GB" dirty="0"/>
          </a:p>
          <a:p>
            <a:pPr lvl="3"/>
            <a:r>
              <a:rPr lang="en-GB" dirty="0"/>
              <a:t>What is realistic for the time you have available to spend on this?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5646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Learning Outcomes</a:t>
            </a:r>
          </a:p>
          <a:p>
            <a:pPr lvl="1"/>
            <a:r>
              <a:rPr lang="en-GB" b="1" dirty="0"/>
              <a:t>Develop </a:t>
            </a:r>
            <a:r>
              <a:rPr lang="en-GB" dirty="0"/>
              <a:t>strategies for building small yet meaningful networks of support</a:t>
            </a:r>
          </a:p>
          <a:p>
            <a:pPr lvl="1"/>
            <a:r>
              <a:rPr lang="en-GB" b="1" dirty="0"/>
              <a:t>Assess </a:t>
            </a:r>
            <a:r>
              <a:rPr lang="en-GB" dirty="0"/>
              <a:t>social networks, and those within networks, for their ability and likelihood to support you in a professional manner</a:t>
            </a:r>
          </a:p>
          <a:p>
            <a:pPr lvl="1"/>
            <a:r>
              <a:rPr lang="en-GB" b="1" dirty="0"/>
              <a:t>Avoid </a:t>
            </a:r>
            <a:r>
              <a:rPr lang="en-GB" dirty="0"/>
              <a:t> toxic environments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297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616624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Networking, what do we even mean by networking?</a:t>
            </a:r>
          </a:p>
        </p:txBody>
      </p:sp>
    </p:spTree>
    <p:extLst>
      <p:ext uri="{BB962C8B-B14F-4D97-AF65-F5344CB8AC3E}">
        <p14:creationId xmlns:p14="http://schemas.microsoft.com/office/powerpoint/2010/main" val="993126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15189</TotalTime>
  <Words>1483</Words>
  <Application>Microsoft Macintosh PowerPoint</Application>
  <PresentationFormat>On-screen Show (4:3)</PresentationFormat>
  <Paragraphs>271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Gazcorp Ltd.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Computer Games and Entertainment: Advanced Programming</dc:title>
  <dc:creator>Gareth</dc:creator>
  <cp:lastModifiedBy>Lewis, Gareth</cp:lastModifiedBy>
  <cp:revision>892</cp:revision>
  <cp:lastPrinted>2019-09-27T12:33:46Z</cp:lastPrinted>
  <dcterms:created xsi:type="dcterms:W3CDTF">2008-11-22T10:38:31Z</dcterms:created>
  <dcterms:modified xsi:type="dcterms:W3CDTF">2019-11-03T14:41:47Z</dcterms:modified>
</cp:coreProperties>
</file>